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2" r:id="rId6"/>
    <p:sldId id="263" r:id="rId7"/>
    <p:sldId id="275" r:id="rId8"/>
    <p:sldId id="291" r:id="rId9"/>
    <p:sldId id="290" r:id="rId10"/>
    <p:sldId id="277" r:id="rId11"/>
    <p:sldId id="292" r:id="rId12"/>
    <p:sldId id="289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16A664-81A5-4794-874C-3705D777667C}" v="6" dt="2022-10-04T08:03:30.32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602" autoAdjust="0"/>
  </p:normalViewPr>
  <p:slideViewPr>
    <p:cSldViewPr snapToGrid="0">
      <p:cViewPr varScale="1">
        <p:scale>
          <a:sx n="108" d="100"/>
          <a:sy n="108" d="100"/>
        </p:scale>
        <p:origin x="14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l-NL" b="0" i="0" dirty="0">
              <a:solidFill>
                <a:srgbClr val="495057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834FE-E567-414E-8FB2-127DAA8372A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30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62A1F-6B62-4D5A-9714-1CC911E40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709738"/>
            <a:ext cx="11449050" cy="4419599"/>
          </a:xfrm>
        </p:spPr>
        <p:txBody>
          <a:bodyPr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9A7-5527-47EE-8062-0FE93CE397CF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76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62A1F-6B62-4D5A-9714-1CC911E40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709738"/>
            <a:ext cx="11449050" cy="4419599"/>
          </a:xfrm>
        </p:spPr>
        <p:txBody>
          <a:bodyPr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9A7-5527-47EE-8062-0FE93CE397CF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9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62A1F-6B62-4D5A-9714-1CC911E40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709738"/>
            <a:ext cx="11449050" cy="4419599"/>
          </a:xfrm>
        </p:spPr>
        <p:txBody>
          <a:bodyPr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9A7-5527-47EE-8062-0FE93CE397CF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31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98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8" r:id="rId5"/>
    <p:sldLayoutId id="2147483659" r:id="rId6"/>
    <p:sldLayoutId id="214748366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elokaal.nl/koste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Financieel management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Projectmanagement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Financiën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Marketing en 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Samenwerken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9015"/>
            <a:ext cx="4066295" cy="310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Budget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Kostensoorten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Constante / vaste kosten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Variabele kosten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Directe kosten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Indirecte kosten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455694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Plan van aanpak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Programma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eaLnBrk="1" hangingPunct="1">
              <a:spcBef>
                <a:spcPts val="1000"/>
              </a:spcBef>
              <a:buNone/>
            </a:pPr>
            <a:endParaRPr lang="nl-NL" sz="2200" dirty="0">
              <a:solidFill>
                <a:srgbClr val="20382B"/>
              </a:solidFill>
              <a:latin typeface="+mj-lt"/>
            </a:endParaRPr>
          </a:p>
          <a:p>
            <a:pPr marL="228600" lvl="1" eaLnBrk="1" hangingPunct="1">
              <a:spcBef>
                <a:spcPts val="1000"/>
              </a:spcBef>
            </a:pPr>
            <a:endParaRPr lang="nl-NL" sz="2200" dirty="0">
              <a:solidFill>
                <a:srgbClr val="20382B"/>
              </a:solidFill>
              <a:latin typeface="+mj-lt"/>
            </a:endParaRPr>
          </a:p>
          <a:p>
            <a:pPr eaLnBrk="1" hangingPunct="1"/>
            <a:endParaRPr lang="nl-NL" sz="2200" dirty="0">
              <a:latin typeface="+mj-lt"/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838200" y="1690688"/>
            <a:ext cx="10935789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</a:pPr>
            <a:r>
              <a:rPr lang="nl-NL" dirty="0">
                <a:latin typeface="+mj-lt"/>
              </a:rPr>
              <a:t>Vorige keer </a:t>
            </a:r>
          </a:p>
          <a:p>
            <a:pPr marL="228600" lvl="1">
              <a:spcBef>
                <a:spcPts val="1000"/>
              </a:spcBef>
            </a:pPr>
            <a:r>
              <a:rPr lang="nl-NL" dirty="0">
                <a:latin typeface="+mj-lt"/>
              </a:rPr>
              <a:t>Opdracht</a:t>
            </a:r>
            <a:endParaRPr lang="nl-NL" sz="2400" dirty="0">
              <a:latin typeface="+mj-lt"/>
            </a:endParaRPr>
          </a:p>
          <a:p>
            <a:pPr marL="0" lvl="1" indent="0">
              <a:spcBef>
                <a:spcPts val="1000"/>
              </a:spcBef>
              <a:buFont typeface="Arial" charset="0"/>
              <a:buNone/>
            </a:pPr>
            <a:endParaRPr lang="nl-NL" dirty="0">
              <a:latin typeface="+mj-lt"/>
            </a:endParaRPr>
          </a:p>
          <a:p>
            <a:pPr marL="228600" lvl="1">
              <a:spcBef>
                <a:spcPts val="1000"/>
              </a:spcBef>
              <a:buFont typeface="Arial" charset="0"/>
              <a:buNone/>
            </a:pPr>
            <a:r>
              <a:rPr lang="nl-NL" b="1" dirty="0">
                <a:latin typeface="+mj-lt"/>
              </a:rPr>
              <a:t>Doelstellingen:</a:t>
            </a:r>
          </a:p>
          <a:p>
            <a:pPr marL="228600" lvl="1">
              <a:spcBef>
                <a:spcPts val="1000"/>
              </a:spcBef>
            </a:pPr>
            <a:r>
              <a:rPr lang="nl-NL" dirty="0">
                <a:latin typeface="+mj-lt"/>
              </a:rPr>
              <a:t>Na deze les kunnen jullie kosten indeling op basis van:</a:t>
            </a: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</a:rPr>
              <a:t>Kostensoort</a:t>
            </a: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</a:rPr>
              <a:t>Vaste en variabele kosten</a:t>
            </a: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</a:rPr>
              <a:t>Directe en indirecte kosten</a:t>
            </a:r>
          </a:p>
          <a:p>
            <a:pPr marL="0" lvl="1" indent="0">
              <a:spcBef>
                <a:spcPts val="1000"/>
              </a:spcBef>
              <a:buFont typeface="Arial" charset="0"/>
              <a:buNone/>
            </a:pPr>
            <a:endParaRPr lang="nl-NL" dirty="0"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endParaRPr lang="nl-N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3801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Vorige keer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C08B756-832D-C604-390A-7D861D57E295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b="1" dirty="0"/>
              <a:t>Kosten indelen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B0F302D-7267-BB2A-96E6-255F05E83EB8}"/>
              </a:ext>
            </a:extLst>
          </p:cNvPr>
          <p:cNvSpPr txBox="1"/>
          <p:nvPr/>
        </p:nvSpPr>
        <p:spPr>
          <a:xfrm>
            <a:off x="1786556" y="2806948"/>
            <a:ext cx="610299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/>
              <a:t>Naar kostensoort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/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In vaste &amp; variabele kosten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/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In directe &amp; indirecte kosten 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F8A5F4F4-CD5A-63B9-5C14-7820A4426775}"/>
              </a:ext>
            </a:extLst>
          </p:cNvPr>
          <p:cNvSpPr txBox="1">
            <a:spLocks/>
          </p:cNvSpPr>
          <p:nvPr/>
        </p:nvSpPr>
        <p:spPr>
          <a:xfrm>
            <a:off x="838200" y="43418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b="1" dirty="0"/>
              <a:t>Opdracht</a:t>
            </a:r>
            <a:endParaRPr lang="nl-NL" sz="4000" b="1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947F72D-BD97-0E60-0C89-DD2FB003AA7B}"/>
              </a:ext>
            </a:extLst>
          </p:cNvPr>
          <p:cNvSpPr txBox="1"/>
          <p:nvPr/>
        </p:nvSpPr>
        <p:spPr>
          <a:xfrm>
            <a:off x="1786556" y="5302062"/>
            <a:ext cx="85991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1800" dirty="0"/>
              <a:t>Ga naar de volgende website: </a:t>
            </a:r>
            <a:r>
              <a:rPr lang="nl-NL" sz="1800" dirty="0">
                <a:hlinkClick r:id="rId3"/>
              </a:rPr>
              <a:t>https://www.economielokaal.nl/kosten/</a:t>
            </a:r>
            <a:r>
              <a:rPr lang="nl-NL" sz="18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Maak vraag </a:t>
            </a:r>
            <a:r>
              <a:rPr lang="nl-NL" b="1" dirty="0"/>
              <a:t>1a</a:t>
            </a:r>
            <a:r>
              <a:rPr lang="nl-NL" dirty="0"/>
              <a:t> t/m </a:t>
            </a:r>
            <a:r>
              <a:rPr lang="nl-NL" b="1" dirty="0"/>
              <a:t>1f </a:t>
            </a:r>
            <a:r>
              <a:rPr lang="nl-NL" dirty="0"/>
              <a:t>(individueel)</a:t>
            </a:r>
            <a:endParaRPr lang="nl-NL" b="1" dirty="0"/>
          </a:p>
          <a:p>
            <a:pPr marL="342900" indent="-342900">
              <a:buFont typeface="+mj-lt"/>
              <a:buAutoNum type="arabicPeriod"/>
            </a:pPr>
            <a:r>
              <a:rPr lang="nl-NL" sz="1800" dirty="0"/>
              <a:t>Controleer je antwoorden met</a:t>
            </a:r>
            <a:r>
              <a:rPr lang="nl-NL" dirty="0"/>
              <a:t> een medestudent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62589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8CAF31F-C711-4230-AE7C-778FACDBA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85" y="1604013"/>
            <a:ext cx="4639677" cy="4566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1D144D3-0678-8BD3-A275-B22905C110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14154"/>
              </p:ext>
            </p:extLst>
          </p:nvPr>
        </p:nvGraphicFramePr>
        <p:xfrm>
          <a:off x="2986753" y="3429000"/>
          <a:ext cx="8255406" cy="1649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46283" imgH="1208645" progId="Word.Document.12">
                  <p:embed/>
                </p:oleObj>
              </mc:Choice>
              <mc:Fallback>
                <p:oleObj name="Document" r:id="rId3" imgW="6046283" imgH="1208645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1D144D3-0678-8BD3-A275-B22905C110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6753" y="3429000"/>
                        <a:ext cx="8255406" cy="16493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630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8CAF31F-C711-4230-AE7C-778FACDBA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85" y="1604013"/>
            <a:ext cx="4639677" cy="4566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96F2A58-7A93-BA96-3D38-85601E9B4D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7637" y="3429000"/>
          <a:ext cx="7624540" cy="2392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46283" imgH="1897702" progId="Word.Document.12">
                  <p:embed/>
                </p:oleObj>
              </mc:Choice>
              <mc:Fallback>
                <p:oleObj name="Document" r:id="rId3" imgW="6046283" imgH="1897702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96F2A58-7A93-BA96-3D38-85601E9B4D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7637" y="3429000"/>
                        <a:ext cx="7624540" cy="23920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5582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8CAF31F-C711-4230-AE7C-778FACDBA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85" y="1604013"/>
            <a:ext cx="4639677" cy="4566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D7B587BD-5020-447B-BBE5-2EF2E71D66B2}"/>
              </a:ext>
            </a:extLst>
          </p:cNvPr>
          <p:cNvGraphicFramePr>
            <a:graphicFrameLocks noGrp="1"/>
          </p:cNvGraphicFramePr>
          <p:nvPr/>
        </p:nvGraphicFramePr>
        <p:xfrm>
          <a:off x="2333626" y="3462176"/>
          <a:ext cx="8816389" cy="1791811"/>
        </p:xfrm>
        <a:graphic>
          <a:graphicData uri="http://schemas.openxmlformats.org/drawingml/2006/table">
            <a:tbl>
              <a:tblPr/>
              <a:tblGrid>
                <a:gridCol w="945372">
                  <a:extLst>
                    <a:ext uri="{9D8B030D-6E8A-4147-A177-3AD203B41FA5}">
                      <a16:colId xmlns:a16="http://schemas.microsoft.com/office/drawing/2014/main" val="3904190083"/>
                    </a:ext>
                  </a:extLst>
                </a:gridCol>
                <a:gridCol w="4147927">
                  <a:extLst>
                    <a:ext uri="{9D8B030D-6E8A-4147-A177-3AD203B41FA5}">
                      <a16:colId xmlns:a16="http://schemas.microsoft.com/office/drawing/2014/main" val="4096410002"/>
                    </a:ext>
                  </a:extLst>
                </a:gridCol>
                <a:gridCol w="881178">
                  <a:extLst>
                    <a:ext uri="{9D8B030D-6E8A-4147-A177-3AD203B41FA5}">
                      <a16:colId xmlns:a16="http://schemas.microsoft.com/office/drawing/2014/main" val="840861402"/>
                    </a:ext>
                  </a:extLst>
                </a:gridCol>
                <a:gridCol w="378306">
                  <a:extLst>
                    <a:ext uri="{9D8B030D-6E8A-4147-A177-3AD203B41FA5}">
                      <a16:colId xmlns:a16="http://schemas.microsoft.com/office/drawing/2014/main" val="279071349"/>
                    </a:ext>
                  </a:extLst>
                </a:gridCol>
                <a:gridCol w="415214">
                  <a:extLst>
                    <a:ext uri="{9D8B030D-6E8A-4147-A177-3AD203B41FA5}">
                      <a16:colId xmlns:a16="http://schemas.microsoft.com/office/drawing/2014/main" val="2253071234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958352928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3037784881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2707380154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633140320"/>
                    </a:ext>
                  </a:extLst>
                </a:gridCol>
              </a:tblGrid>
              <a:tr h="1238118">
                <a:tc rowSpan="2">
                  <a:txBody>
                    <a:bodyPr/>
                    <a:lstStyle/>
                    <a:p>
                      <a:pPr algn="ctr" rtl="0" fontAlgn="base"/>
                      <a:r>
                        <a:rPr lang="nl-NL" sz="1100" b="1" i="0" cap="all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nl-NL" sz="1050" b="0" i="1" cap="all" dirty="0">
                          <a:effectLst/>
                          <a:latin typeface="Arial" panose="020B0604020202020204" pitchFamily="34" charset="0"/>
                        </a:rPr>
                        <a:t>10 PUNTEN</a:t>
                      </a:r>
                      <a:r>
                        <a:rPr lang="nl-NL" sz="105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base"/>
                      <a:r>
                        <a:rPr lang="nl-NL" sz="1200" b="1" i="0" dirty="0">
                          <a:effectLst/>
                          <a:latin typeface="Arial" panose="020B0604020202020204" pitchFamily="34" charset="0"/>
                        </a:rPr>
                        <a:t>Kosten-baten overzicht</a:t>
                      </a:r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De groep heeft een complete en kloppende kostenbegroting gemaakt. Hierin worden de volgende onderdelen vermeld: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Kostensoort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Constante en variabele kosten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Inkoopfactuurprijs (incl. btw)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Inkoopprijs (excl. btw)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Btw-tarief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Btw-bedrag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Totaalbedrag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Score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0 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4 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5 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345722"/>
                  </a:ext>
                </a:extLst>
              </a:tr>
              <a:tr h="55369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Punten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912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14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75F61EA-50AB-4655-8D3F-9E01FC062F1B}"/>
              </a:ext>
            </a:extLst>
          </p:cNvPr>
          <p:cNvSpPr txBox="1"/>
          <p:nvPr/>
        </p:nvSpPr>
        <p:spPr>
          <a:xfrm>
            <a:off x="1041984" y="1682026"/>
            <a:ext cx="7911515" cy="4405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nl-NL" sz="2000" b="1" i="0" dirty="0">
                <a:effectLst/>
                <a:latin typeface="Arial" panose="020B0604020202020204" pitchFamily="34" charset="0"/>
              </a:rPr>
              <a:t>Kosten-baten overzicht</a:t>
            </a:r>
            <a:r>
              <a:rPr lang="nl-NL" sz="2000" b="0" i="0" dirty="0">
                <a:effectLst/>
                <a:latin typeface="Arial" panose="020B0604020202020204" pitchFamily="34" charset="0"/>
              </a:rPr>
              <a:t> </a:t>
            </a:r>
            <a:endParaRPr lang="nl-NL" sz="4400" b="0" i="0" dirty="0">
              <a:effectLst/>
            </a:endParaRPr>
          </a:p>
          <a:p>
            <a:pPr algn="l" rtl="0" fontAlgn="base"/>
            <a:r>
              <a:rPr lang="nl-NL" sz="1800" b="0" i="0" dirty="0">
                <a:effectLst/>
                <a:latin typeface="Arial" panose="020B0604020202020204" pitchFamily="34" charset="0"/>
              </a:rPr>
              <a:t>De groep heeft een complete en kloppende kostenbegroting gemaakt. Hierin worden de volgende onderdelen vermeld:</a:t>
            </a:r>
          </a:p>
          <a:p>
            <a:pPr algn="l" rtl="0" fontAlgn="base"/>
            <a:r>
              <a:rPr lang="nl-NL" sz="1800" b="0" i="0" dirty="0">
                <a:effectLst/>
                <a:latin typeface="Arial" panose="020B0604020202020204" pitchFamily="34" charset="0"/>
              </a:rPr>
              <a:t> </a:t>
            </a:r>
            <a:endParaRPr lang="nl-NL" sz="4400" b="0" i="0" dirty="0">
              <a:effectLst/>
            </a:endParaRP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Kostensoort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Constante (of vaste) en variabele kosten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Inkoopfactuurprijs incl. btw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Inkoopprijs excl. btw  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Btw-tarief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Btw-bedrag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Totaalbedrag </a:t>
            </a:r>
          </a:p>
        </p:txBody>
      </p:sp>
    </p:spTree>
    <p:extLst>
      <p:ext uri="{BB962C8B-B14F-4D97-AF65-F5344CB8AC3E}">
        <p14:creationId xmlns:p14="http://schemas.microsoft.com/office/powerpoint/2010/main" val="229022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Opdracht 1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3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7EBDE47B-78A4-48E4-B798-53E52CAE1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077" y="1995882"/>
            <a:ext cx="8201025" cy="4724400"/>
          </a:xfrm>
          <a:prstGeom prst="rect">
            <a:avLst/>
          </a:prstGeom>
        </p:spPr>
      </p:pic>
      <p:pic>
        <p:nvPicPr>
          <p:cNvPr id="4" name="Afbeelding 4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F0163BBB-DC4B-4607-B884-E2816940D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6513" y="345908"/>
            <a:ext cx="1905000" cy="105727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7C214B9-45F0-21F2-EBF0-F8E0F5E5A0E1}"/>
              </a:ext>
            </a:extLst>
          </p:cNvPr>
          <p:cNvSpPr txBox="1"/>
          <p:nvPr/>
        </p:nvSpPr>
        <p:spPr>
          <a:xfrm>
            <a:off x="1154782" y="1403183"/>
            <a:ext cx="8599170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dirty="0">
                <a:cs typeface="Calibri"/>
              </a:rPr>
              <a:t>Maak onderstaand overzicht na in Excel. </a:t>
            </a:r>
          </a:p>
        </p:txBody>
      </p:sp>
    </p:spTree>
    <p:extLst>
      <p:ext uri="{BB962C8B-B14F-4D97-AF65-F5344CB8AC3E}">
        <p14:creationId xmlns:p14="http://schemas.microsoft.com/office/powerpoint/2010/main" val="2050230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urgen Rutgers » Stage zonder opdracht">
            <a:extLst>
              <a:ext uri="{FF2B5EF4-FFF2-40B4-BE49-F238E27FC236}">
                <a16:creationId xmlns:a16="http://schemas.microsoft.com/office/drawing/2014/main" id="{1E4318F3-1C86-4AEA-A73C-689DEA469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213" y="3810978"/>
            <a:ext cx="3085599" cy="205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Opdracht 2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9B800D0-ED3A-4682-9E31-997AD0F7AC08}"/>
              </a:ext>
            </a:extLst>
          </p:cNvPr>
          <p:cNvSpPr txBox="1"/>
          <p:nvPr/>
        </p:nvSpPr>
        <p:spPr>
          <a:xfrm>
            <a:off x="839096" y="1581225"/>
            <a:ext cx="8599170" cy="39703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dirty="0">
                <a:cs typeface="Calibri"/>
              </a:rPr>
              <a:t>Verwerk onderstaande kosten in het kostenoverzicht voor het Verhalen Café.  Maak hierbij onderscheid tussen de verschillende </a:t>
            </a:r>
            <a:r>
              <a:rPr lang="nl-NL" b="1" dirty="0">
                <a:cs typeface="Calibri"/>
              </a:rPr>
              <a:t>kostensoorten </a:t>
            </a:r>
            <a:r>
              <a:rPr lang="nl-NL" dirty="0">
                <a:cs typeface="Calibri"/>
              </a:rPr>
              <a:t>en geef aan of de kosten </a:t>
            </a:r>
            <a:r>
              <a:rPr lang="nl-NL" b="1" dirty="0">
                <a:cs typeface="Calibri"/>
              </a:rPr>
              <a:t>vaste- </a:t>
            </a:r>
            <a:r>
              <a:rPr lang="nl-NL" dirty="0">
                <a:cs typeface="Calibri"/>
              </a:rPr>
              <a:t>of </a:t>
            </a:r>
            <a:r>
              <a:rPr lang="nl-NL" b="1" dirty="0">
                <a:cs typeface="Calibri"/>
              </a:rPr>
              <a:t>variabele </a:t>
            </a:r>
            <a:r>
              <a:rPr lang="nl-NL" dirty="0">
                <a:cs typeface="Calibri"/>
              </a:rPr>
              <a:t>kosten zijn. Alle bedragen zijn inclusief btw met uitzondering van personeelskosten. </a:t>
            </a:r>
          </a:p>
          <a:p>
            <a:r>
              <a:rPr lang="nl-NL" dirty="0">
                <a:cs typeface="Calibri"/>
              </a:rPr>
              <a:t>Gebruik voor deze opdracht Excel.</a:t>
            </a:r>
          </a:p>
          <a:p>
            <a:endParaRPr lang="nl-NL" dirty="0">
              <a:cs typeface="Calibri"/>
            </a:endParaRP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Het bruto uurloon van de medewerkers van </a:t>
            </a:r>
            <a:r>
              <a:rPr lang="nl-NL" dirty="0" err="1">
                <a:cs typeface="Calibri"/>
              </a:rPr>
              <a:t>Yuverta</a:t>
            </a:r>
            <a:r>
              <a:rPr lang="nl-NL" dirty="0">
                <a:cs typeface="Calibri"/>
              </a:rPr>
              <a:t> is € 23,92.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Het printen in kleur op A4 formaat is € 0,10 per print. Printen in kleur op A3 formaat kost € 0,20 per print.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De huur van de locatie is € 250,- per dagdeel.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Een kan koffie is € 1,67 een kan thee kost € 0,78.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Toine </a:t>
            </a:r>
            <a:r>
              <a:rPr lang="nl-NL" dirty="0" err="1">
                <a:cs typeface="Calibri"/>
              </a:rPr>
              <a:t>Dings</a:t>
            </a:r>
            <a:r>
              <a:rPr lang="nl-NL" dirty="0">
                <a:cs typeface="Calibri"/>
              </a:rPr>
              <a:t> (oud student) is beschikbaar als gastspreker. Zijn tarief is € 35,00 per uur.</a:t>
            </a:r>
          </a:p>
          <a:p>
            <a:pPr marL="342900" indent="-342900">
              <a:buAutoNum type="alphaLcParenR"/>
            </a:pPr>
            <a:endParaRPr lang="nl-NL" dirty="0">
              <a:cs typeface="Calibri"/>
            </a:endParaRPr>
          </a:p>
          <a:p>
            <a:pPr marL="342900" indent="-342900">
              <a:buAutoNum type="arabicPeriod"/>
            </a:pPr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67728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</documentManagement>
</p:properties>
</file>

<file path=customXml/itemProps1.xml><?xml version="1.0" encoding="utf-8"?>
<ds:datastoreItem xmlns:ds="http://schemas.openxmlformats.org/officeDocument/2006/customXml" ds:itemID="{693F31FA-5E30-4E6A-BC92-A4607ACDC753}"/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34354c1b-6b8c-435b-ad50-990538c19557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47a28104-336f-447d-946e-e305ac2bcd47"/>
    <ds:schemaRef ds:uri="http://purl.org/dc/dcmitype/"/>
    <ds:schemaRef ds:uri="http://purl.org/dc/elements/1.1/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400</Words>
  <Application>Microsoft Office PowerPoint</Application>
  <PresentationFormat>Breedbeeld</PresentationFormat>
  <Paragraphs>106</Paragraphs>
  <Slides>9</Slides>
  <Notes>1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Document</vt:lpstr>
      <vt:lpstr>PowerPoint-presentatie</vt:lpstr>
      <vt:lpstr>Programma</vt:lpstr>
      <vt:lpstr>Vorige keer</vt:lpstr>
      <vt:lpstr>Financiën - Mijn leefomgeving</vt:lpstr>
      <vt:lpstr>Financiën - Mijn leefomgeving</vt:lpstr>
      <vt:lpstr>Financiën - Mijn leefomgeving</vt:lpstr>
      <vt:lpstr>Financiën - Mijn leefomgeving</vt:lpstr>
      <vt:lpstr>Opdracht 1</vt:lpstr>
      <vt:lpstr>Opdracht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Stijn Weijermars</cp:lastModifiedBy>
  <cp:revision>8</cp:revision>
  <dcterms:created xsi:type="dcterms:W3CDTF">2021-07-07T07:37:45Z</dcterms:created>
  <dcterms:modified xsi:type="dcterms:W3CDTF">2023-09-25T10:21:05Z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